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3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22" r:id="rId25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52" Type="http://schemas.openxmlformats.org/officeDocument/2006/relationships/slide" Target="slides/slide136.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945.xml"/><Relationship Id="rId2" Type="http://schemas.openxmlformats.org/officeDocument/2006/relationships/image" Target="../media/image279.wmf"/></Relationships>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D5C6BEB4-F069-DBE6-8CF8-B9309BF3CCFF}"/>
              </a:ext>
            </a:extLst>
          </p:cNvPr>
          <p:cNvSpPr>
            <a:spLocks noGrp="1" noChangeArrowheads="1"/>
          </p:cNvSpPr>
          <p:nvPr>
            <p:ph type="title"/>
          </p:nvPr>
        </p:nvSpPr>
        <p:spPr>
          <a:effectLst>
            <a:outerShdw dist="35921" dir="2700000" algn="ctr" rotWithShape="0">
              <a:schemeClr val="tx1"/>
            </a:outerShdw>
          </a:effectLst>
        </p:spPr>
        <p:txBody>
          <a:bodyPr/>
          <a:lstStyle/>
          <a:p>
            <a:r>
              <a:rPr lang="en-US" altLang="zh-CN">
                <a:ea typeface="宋体" panose="02010600030101010101" pitchFamily="2" charset="-122"/>
              </a:rPr>
              <a:t>Policies</a:t>
            </a:r>
          </a:p>
        </p:txBody>
      </p:sp>
      <p:sp>
        <p:nvSpPr>
          <p:cNvPr id="64515" name="Rectangle 3">
            <a:extLst>
              <a:ext uri="{FF2B5EF4-FFF2-40B4-BE49-F238E27FC236}">
                <a16:creationId xmlns:a16="http://schemas.microsoft.com/office/drawing/2014/main" id="{7297B2C7-3AA2-1459-C50E-6371EBF62ACD}"/>
              </a:ext>
            </a:extLst>
          </p:cNvPr>
          <p:cNvSpPr>
            <a:spLocks noGrp="1" noChangeArrowheads="1"/>
          </p:cNvSpPr>
          <p:nvPr>
            <p:ph type="body" idx="1"/>
          </p:nvPr>
        </p:nvSpPr>
        <p:spPr>
          <a:xfrm>
            <a:off x="457200" y="1600200"/>
            <a:ext cx="8229600" cy="5105400"/>
          </a:xfrm>
        </p:spPr>
        <p:txBody>
          <a:bodyPr/>
          <a:lstStyle/>
          <a:p>
            <a:r>
              <a:rPr lang="en-US" altLang="zh-CN">
                <a:ea typeface="宋体" panose="02010600030101010101" pitchFamily="2" charset="-122"/>
              </a:rPr>
              <a:t>Include information about the </a:t>
            </a:r>
            <a:r>
              <a:rPr lang="en-US" altLang="zh-CN">
                <a:solidFill>
                  <a:schemeClr val="folHlink"/>
                </a:solidFill>
                <a:ea typeface="宋体" panose="02010600030101010101" pitchFamily="2" charset="-122"/>
              </a:rPr>
              <a:t>Federal</a:t>
            </a:r>
            <a:r>
              <a:rPr lang="en-US" altLang="zh-CN">
                <a:ea typeface="宋体" panose="02010600030101010101" pitchFamily="2" charset="-122"/>
              </a:rPr>
              <a:t> and </a:t>
            </a:r>
            <a:r>
              <a:rPr lang="en-US" altLang="zh-CN">
                <a:solidFill>
                  <a:schemeClr val="folHlink"/>
                </a:solidFill>
                <a:ea typeface="宋体" panose="02010600030101010101" pitchFamily="2" charset="-122"/>
              </a:rPr>
              <a:t>California</a:t>
            </a:r>
            <a:r>
              <a:rPr lang="en-US" altLang="zh-CN">
                <a:ea typeface="宋体" panose="02010600030101010101" pitchFamily="2" charset="-122"/>
              </a:rPr>
              <a:t> FCA Whistleblower </a:t>
            </a:r>
            <a:r>
              <a:rPr lang="en-US" altLang="zh-CN">
                <a:solidFill>
                  <a:schemeClr val="folHlink"/>
                </a:solidFill>
                <a:ea typeface="宋体" panose="02010600030101010101" pitchFamily="2" charset="-122"/>
              </a:rPr>
              <a:t>protections</a:t>
            </a:r>
            <a:r>
              <a:rPr lang="en-US" altLang="zh-CN">
                <a:ea typeface="宋体" panose="02010600030101010101" pitchFamily="2" charset="-122"/>
              </a:rPr>
              <a:t> under these laws.</a:t>
            </a:r>
          </a:p>
          <a:p>
            <a:endParaRPr lang="en-US" altLang="zh-CN">
              <a:ea typeface="宋体" panose="02010600030101010101" pitchFamily="2" charset="-122"/>
            </a:endParaRPr>
          </a:p>
          <a:p>
            <a:pPr algn="ctr">
              <a:buFont typeface="Wingdings" panose="05000000000000000000" pitchFamily="2" charset="2"/>
              <a:buNone/>
            </a:pPr>
            <a:r>
              <a:rPr lang="en-US" altLang="zh-CN">
                <a:ea typeface="宋体" panose="02010600030101010101" pitchFamily="2" charset="-122"/>
              </a:rPr>
              <a:t>    </a:t>
            </a:r>
          </a:p>
          <a:p>
            <a:pPr algn="ctr">
              <a:buFont typeface="Wingdings" panose="05000000000000000000" pitchFamily="2" charset="2"/>
              <a:buNone/>
            </a:pPr>
            <a:r>
              <a:rPr lang="en-US" altLang="zh-CN">
                <a:ea typeface="宋体" panose="02010600030101010101" pitchFamily="2" charset="-122"/>
              </a:rPr>
              <a:t> 		</a:t>
            </a:r>
          </a:p>
          <a:p>
            <a:pPr algn="ctr">
              <a:buFont typeface="Wingdings" panose="05000000000000000000" pitchFamily="2" charset="2"/>
              <a:buNone/>
            </a:pPr>
            <a:r>
              <a:rPr lang="en-US" altLang="zh-CN">
                <a:ea typeface="宋体" panose="02010600030101010101" pitchFamily="2" charset="-122"/>
              </a:rPr>
              <a:t>	These policies may be updated as needed and subsequent training may be required. </a:t>
            </a:r>
          </a:p>
        </p:txBody>
      </p:sp>
      <p:pic>
        <p:nvPicPr>
          <p:cNvPr id="64519" name="Picture 7">
            <a:extLst>
              <a:ext uri="{FF2B5EF4-FFF2-40B4-BE49-F238E27FC236}">
                <a16:creationId xmlns:a16="http://schemas.microsoft.com/office/drawing/2014/main" id="{39286125-DB40-CCF9-6220-782CBBA0DC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733857">
            <a:off x="4267200" y="2743200"/>
            <a:ext cx="1838325" cy="18303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